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83" r:id="rId4"/>
    <p:sldId id="284" r:id="rId5"/>
    <p:sldId id="286" r:id="rId6"/>
    <p:sldId id="281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302" r:id="rId22"/>
    <p:sldId id="300" r:id="rId23"/>
    <p:sldId id="30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82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6066-9D01-4A72-BD75-952A7DD58A56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0DF8-35BB-406B-B094-C76F4ED91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A162-AF4B-4D24-835C-ABA201337A84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736B-7855-4C3F-B758-7130446C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AEF2A2-46BF-49F0-BC7E-1395C6BA740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 Marcos airport expansion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for the Texas Department of Transportation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8392"/>
            <a:ext cx="3200400" cy="37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Controlled Compatibility Land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Analyzed CAPCOG Land Use and Parcel </a:t>
            </a:r>
            <a:r>
              <a:rPr lang="en-US" dirty="0" err="1" smtClean="0"/>
              <a:t>Shapefiles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Validated accuracy of data with a cross check of COSM land use and parcel data.</a:t>
            </a:r>
          </a:p>
          <a:p>
            <a:r>
              <a:rPr lang="en-US" dirty="0" smtClean="0"/>
              <a:t>Created “Controlled” area</a:t>
            </a:r>
          </a:p>
          <a:p>
            <a:pPr lvl="1"/>
            <a:r>
              <a:rPr lang="en-US" dirty="0" smtClean="0"/>
              <a:t>Buffered runway centerline</a:t>
            </a:r>
          </a:p>
          <a:p>
            <a:r>
              <a:rPr lang="en-US" dirty="0" smtClean="0"/>
              <a:t>Clipped CAPCOG Land Use </a:t>
            </a:r>
            <a:r>
              <a:rPr lang="en-US" dirty="0" err="1" smtClean="0"/>
              <a:t>Shapefile</a:t>
            </a:r>
            <a:r>
              <a:rPr lang="en-US" dirty="0" smtClean="0"/>
              <a:t> and TXDOT aerial image.</a:t>
            </a:r>
          </a:p>
          <a:p>
            <a:r>
              <a:rPr lang="en-US" dirty="0" smtClean="0"/>
              <a:t>Reclassified Land Use types</a:t>
            </a:r>
          </a:p>
          <a:p>
            <a:pPr lvl="1"/>
            <a:r>
              <a:rPr lang="en-US" dirty="0" smtClean="0"/>
              <a:t> Grouped values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3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Polygon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Created polygon </a:t>
            </a:r>
            <a:r>
              <a:rPr lang="en-US" dirty="0" err="1" smtClean="0"/>
              <a:t>shapefiles</a:t>
            </a:r>
            <a:r>
              <a:rPr lang="en-US" dirty="0" smtClean="0"/>
              <a:t> from TXDOT </a:t>
            </a:r>
            <a:r>
              <a:rPr lang="en-US" dirty="0" err="1" smtClean="0"/>
              <a:t>shapefiles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Edited vertices to correct dimensions.</a:t>
            </a:r>
          </a:p>
          <a:p>
            <a:pPr lvl="1"/>
            <a:r>
              <a:rPr lang="en-US" dirty="0" smtClean="0"/>
              <a:t>This procedure provided all needed imaginary surfaces for analysis.</a:t>
            </a:r>
          </a:p>
          <a:p>
            <a:r>
              <a:rPr lang="en-US" dirty="0" smtClean="0"/>
              <a:t>Completed polygons moved into proper spatial location by measurement.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Penetration Analysis</a:t>
            </a:r>
            <a:endParaRPr lang="en-US" dirty="0"/>
          </a:p>
        </p:txBody>
      </p:sp>
      <p:pic>
        <p:nvPicPr>
          <p:cNvPr id="4" name="Content Placeholder 3" descr="E:\4427\Imaginary_Surface_Analysis\Interp_model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2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500" dirty="0"/>
              <a:t>Controlled Compatibility Land Use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500" dirty="0"/>
              <a:t>Imaginary </a:t>
            </a:r>
            <a:r>
              <a:rPr lang="en-US" sz="3500" dirty="0" smtClean="0"/>
              <a:t>Surfaces</a:t>
            </a:r>
            <a:endParaRPr lang="en-US" sz="3500" dirty="0"/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600" dirty="0"/>
              <a:t>Polygon Construction</a:t>
            </a:r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600" dirty="0"/>
              <a:t>Penetration Analysis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 Use Findings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Identified current land use at parcel level for “controlled” area.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7941"/>
              </p:ext>
            </p:extLst>
          </p:nvPr>
        </p:nvGraphicFramePr>
        <p:xfrm>
          <a:off x="228599" y="2819400"/>
          <a:ext cx="8763000" cy="3581402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921584"/>
                <a:gridCol w="2921584"/>
                <a:gridCol w="2919832"/>
              </a:tblGrid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Land Uses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Percentage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Residential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7087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66%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Vacant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1338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906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731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6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Commercial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>
                          <a:effectLst/>
                        </a:rPr>
                        <a:t>606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>
                          <a:effectLst/>
                        </a:rPr>
                        <a:t>6%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>
                          <a:effectLst/>
                        </a:rPr>
                        <a:t>10744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0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"/>
            <a:ext cx="591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Imaginary Surfaces Findings 17-35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780 foot extension on 35 end of runway 17-35 advised. (10 Penetrations)</a:t>
            </a:r>
          </a:p>
          <a:p>
            <a:r>
              <a:rPr lang="en-US" dirty="0" smtClean="0"/>
              <a:t>780 foot extension on 17 end of runway 17-35 NOT advised. (950 Penetrations)</a:t>
            </a: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1189"/>
              </p:ext>
            </p:extLst>
          </p:nvPr>
        </p:nvGraphicFramePr>
        <p:xfrm>
          <a:off x="914400" y="3505200"/>
          <a:ext cx="7086601" cy="3276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408"/>
                <a:gridCol w="1620236"/>
                <a:gridCol w="1518263"/>
                <a:gridCol w="1503843"/>
                <a:gridCol w="1812851"/>
              </a:tblGrid>
              <a:tr h="51957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RW35 34:1 Penetrations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PEN IN FT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-97.857638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29.881296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48.33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-97.857618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29.88128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42.54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-97.856747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29.880146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-97.858669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29.884897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 ROAD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-97.858431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29.884777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 ROAD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-97.858386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29.884753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 ROAD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-97.858145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29.884631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 ROAD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-97.857869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29.884484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 ROAD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-97.858675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29.883803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-97.857582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29.884341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PRIMARY ROAD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Imaginary Surfaces Findings 13-31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Solution length of 400 feet advised.</a:t>
            </a:r>
          </a:p>
          <a:p>
            <a:pPr lvl="1"/>
            <a:r>
              <a:rPr lang="en-US" dirty="0" smtClean="0"/>
              <a:t>200 penetrations of 50:1 approach surface. (All Trees)</a:t>
            </a:r>
          </a:p>
          <a:p>
            <a:pPr lvl="1"/>
            <a:r>
              <a:rPr lang="en-US" dirty="0" smtClean="0"/>
              <a:t>Runway Safety Area &amp; Runway Protection Zone penetrated airport boundary. (Acquire adjacent land)</a:t>
            </a:r>
          </a:p>
          <a:p>
            <a:r>
              <a:rPr lang="en-US" dirty="0" smtClean="0"/>
              <a:t>Solution length of 200 feet.</a:t>
            </a:r>
          </a:p>
          <a:p>
            <a:pPr lvl="1"/>
            <a:r>
              <a:rPr lang="en-US" dirty="0" smtClean="0"/>
              <a:t>97 penetrations of 50:1 approach surface. (All Trees)</a:t>
            </a:r>
          </a:p>
          <a:p>
            <a:pPr lvl="1"/>
            <a:r>
              <a:rPr lang="en-US" dirty="0" smtClean="0"/>
              <a:t>Runway Protection Zone penetrated airport boundary. (Acquire adjacent land)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G4427\TXDOT\website\RW13-31_50_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66387"/>
              </p:ext>
            </p:extLst>
          </p:nvPr>
        </p:nvGraphicFramePr>
        <p:xfrm>
          <a:off x="1447800" y="1676400"/>
          <a:ext cx="6781800" cy="508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4086312" imgH="4009961" progId="Excel.Sheet.12">
                  <p:embed/>
                </p:oleObj>
              </mc:Choice>
              <mc:Fallback>
                <p:oleObj name="Worksheet" r:id="rId3" imgW="4086312" imgH="4009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676400"/>
                        <a:ext cx="6781800" cy="508497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Obstruction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Geo-Air Consulting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97352" cy="3048000"/>
          </a:xfrm>
        </p:spPr>
        <p:txBody>
          <a:bodyPr/>
          <a:lstStyle/>
          <a:p>
            <a:r>
              <a:rPr lang="en-US" dirty="0" smtClean="0"/>
              <a:t>Peter Binion	</a:t>
            </a:r>
          </a:p>
          <a:p>
            <a:pPr lvl="1"/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GIS Analyst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Marcus Pacheco</a:t>
            </a:r>
          </a:p>
          <a:p>
            <a:pPr lvl="1"/>
            <a:r>
              <a:rPr lang="en-US" dirty="0" smtClean="0"/>
              <a:t>GIS Analyst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33528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Michael Tebo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Web Master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Bradford Williams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 Analyst</a:t>
            </a:r>
          </a:p>
        </p:txBody>
      </p:sp>
    </p:spTree>
    <p:extLst>
      <p:ext uri="{BB962C8B-B14F-4D97-AF65-F5344CB8AC3E}">
        <p14:creationId xmlns:p14="http://schemas.microsoft.com/office/powerpoint/2010/main" val="1942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Modeling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Modeling (Continued)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5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r>
              <a:rPr lang="en-US" dirty="0" smtClean="0"/>
              <a:t>Land Use in controlled area reclassified. All areas accurately grouped for zoning.</a:t>
            </a:r>
          </a:p>
          <a:p>
            <a:r>
              <a:rPr lang="en-US" dirty="0" smtClean="0"/>
              <a:t>Imaginary surfaces modeled and penetration analysis matrix complete.</a:t>
            </a:r>
          </a:p>
          <a:p>
            <a:r>
              <a:rPr lang="en-US" dirty="0" smtClean="0"/>
              <a:t>Solution length for 35 end of 17-35 runway.</a:t>
            </a:r>
          </a:p>
          <a:p>
            <a:pPr lvl="1"/>
            <a:r>
              <a:rPr lang="en-US" dirty="0" smtClean="0"/>
              <a:t>780 feet</a:t>
            </a:r>
          </a:p>
          <a:p>
            <a:r>
              <a:rPr lang="en-US" dirty="0" smtClean="0"/>
              <a:t>Solution length for 31 end of 13-31 runway.</a:t>
            </a:r>
          </a:p>
          <a:p>
            <a:pPr lvl="1"/>
            <a:r>
              <a:rPr lang="en-US" dirty="0" smtClean="0"/>
              <a:t>400 feet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Yongmei</a:t>
            </a:r>
            <a:r>
              <a:rPr lang="en-US" dirty="0" smtClean="0"/>
              <a:t> Lu</a:t>
            </a:r>
          </a:p>
          <a:p>
            <a:r>
              <a:rPr lang="en-US" dirty="0" smtClean="0"/>
              <a:t>Mr. Ryan </a:t>
            </a:r>
            <a:r>
              <a:rPr lang="en-US" dirty="0" err="1" smtClean="0"/>
              <a:t>Schuermann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Mr. Daniel Benson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Texas Department of Transportation (TXDOT) tasked Geo-Air Consulting with a planning study for expanding two runways at the San Marcos Airport. </a:t>
            </a:r>
          </a:p>
          <a:p>
            <a:r>
              <a:rPr lang="en-US" dirty="0" smtClean="0"/>
              <a:t>Controlled Compatibility Land Use reclassification of existing land use/parcel data.</a:t>
            </a:r>
          </a:p>
          <a:p>
            <a:r>
              <a:rPr lang="en-US" dirty="0" smtClean="0"/>
              <a:t>Obstruction penetration analysis performed on imaginary surfaces as defined by Federal Aviation Administration (FAA).</a:t>
            </a:r>
          </a:p>
          <a:p>
            <a:r>
              <a:rPr lang="en-US" dirty="0" smtClean="0"/>
              <a:t>Solution length for runway 17-35 and 13-31.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Land Use</a:t>
            </a:r>
          </a:p>
          <a:p>
            <a:pPr lvl="1"/>
            <a:r>
              <a:rPr lang="en-US" dirty="0" smtClean="0"/>
              <a:t>Texas Airport Zoning Act </a:t>
            </a:r>
          </a:p>
          <a:p>
            <a:pPr lvl="1"/>
            <a:r>
              <a:rPr lang="en-US" dirty="0"/>
              <a:t>City of Houston Amendments to Regulations for Airport Compatible Land Use for Bush Intercontinental, Hobby and Ellington Airports. </a:t>
            </a:r>
          </a:p>
          <a:p>
            <a:pPr lvl="1"/>
            <a:r>
              <a:rPr lang="en-US" dirty="0"/>
              <a:t>Airport Cooperative Research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Hazards Zoning</a:t>
            </a:r>
          </a:p>
          <a:p>
            <a:pPr lvl="1"/>
            <a:r>
              <a:rPr lang="en-US" dirty="0" smtClean="0"/>
              <a:t>FAA Circular AC 150/5300–13</a:t>
            </a:r>
          </a:p>
          <a:p>
            <a:pPr lvl="2"/>
            <a:r>
              <a:rPr lang="en-US" dirty="0" smtClean="0"/>
              <a:t>List Standards for Airport and Runway Design</a:t>
            </a:r>
          </a:p>
          <a:p>
            <a:pPr lvl="1"/>
            <a:r>
              <a:rPr lang="en-US" dirty="0" smtClean="0"/>
              <a:t>FAA Title 14 CRF Part 77</a:t>
            </a:r>
          </a:p>
          <a:p>
            <a:pPr lvl="2"/>
            <a:r>
              <a:rPr lang="en-US" dirty="0" smtClean="0"/>
              <a:t>Preservation of navigable airspace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500" dirty="0" smtClean="0"/>
              <a:t>Controlled Compatibility Land Use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500" dirty="0" smtClean="0"/>
              <a:t>Imaginary Surfaces</a:t>
            </a:r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800" dirty="0" smtClean="0"/>
              <a:t>Polygon Construction</a:t>
            </a:r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800" dirty="0" smtClean="0"/>
              <a:t>Penetration Analysis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Data-Lan</a:t>
            </a:r>
            <a:r>
              <a:rPr lang="en-US" dirty="0" smtClean="0"/>
              <a:t>d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City of San Marcos (COSM)</a:t>
            </a:r>
          </a:p>
          <a:p>
            <a:pPr lvl="1"/>
            <a:r>
              <a:rPr lang="en-US" dirty="0" smtClean="0"/>
              <a:t>Hays and Caldwell County Parcel </a:t>
            </a:r>
            <a:r>
              <a:rPr lang="en-US" dirty="0" err="1" smtClean="0"/>
              <a:t>Shapefile</a:t>
            </a:r>
            <a:endParaRPr lang="en-US" dirty="0" smtClean="0"/>
          </a:p>
          <a:p>
            <a:pPr lvl="1"/>
            <a:r>
              <a:rPr lang="en-US" dirty="0" smtClean="0"/>
              <a:t>Existing Land Use </a:t>
            </a:r>
            <a:r>
              <a:rPr lang="en-US" dirty="0" err="1" smtClean="0"/>
              <a:t>Shapefile</a:t>
            </a:r>
            <a:endParaRPr lang="en-US" dirty="0" smtClean="0"/>
          </a:p>
          <a:p>
            <a:pPr lvl="1"/>
            <a:r>
              <a:rPr lang="en-US" dirty="0" smtClean="0"/>
              <a:t>Future Land Use </a:t>
            </a:r>
            <a:r>
              <a:rPr lang="en-US" dirty="0" err="1" smtClean="0"/>
              <a:t>Shapefile</a:t>
            </a:r>
            <a:endParaRPr lang="en-US" dirty="0" smtClean="0"/>
          </a:p>
          <a:p>
            <a:r>
              <a:rPr lang="en-US" dirty="0" smtClean="0"/>
              <a:t>TXDOT</a:t>
            </a:r>
          </a:p>
          <a:p>
            <a:pPr lvl="1"/>
            <a:r>
              <a:rPr lang="en-US" dirty="0" smtClean="0"/>
              <a:t>Remotely Sensed Image – July 2012</a:t>
            </a:r>
          </a:p>
          <a:p>
            <a:r>
              <a:rPr lang="en-US" dirty="0" smtClean="0"/>
              <a:t>Capital Area Council of Governments (CAPCOG)</a:t>
            </a:r>
          </a:p>
          <a:p>
            <a:pPr lvl="1"/>
            <a:r>
              <a:rPr lang="en-US" dirty="0" smtClean="0"/>
              <a:t>Land Use </a:t>
            </a:r>
            <a:r>
              <a:rPr lang="en-US" dirty="0" err="1" smtClean="0"/>
              <a:t>Shapefile</a:t>
            </a:r>
            <a:endParaRPr lang="en-US" dirty="0" smtClean="0"/>
          </a:p>
          <a:p>
            <a:pPr lvl="1"/>
            <a:r>
              <a:rPr lang="en-US" dirty="0" smtClean="0"/>
              <a:t>Parcel </a:t>
            </a:r>
            <a:r>
              <a:rPr lang="en-US" dirty="0" err="1" smtClean="0"/>
              <a:t>Shaefile</a:t>
            </a:r>
            <a:r>
              <a:rPr lang="en-US" dirty="0" smtClean="0"/>
              <a:t> 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Data-Imaginary Surfaces</a:t>
            </a:r>
            <a:br>
              <a:rPr lang="en-US" dirty="0" smtClean="0"/>
            </a:br>
            <a:r>
              <a:rPr lang="en-US" sz="3600" dirty="0" smtClean="0"/>
              <a:t>Polygon 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TXDOT</a:t>
            </a:r>
          </a:p>
          <a:p>
            <a:pPr lvl="1"/>
            <a:r>
              <a:rPr lang="en-US" dirty="0" smtClean="0"/>
              <a:t>Source data in the form of </a:t>
            </a:r>
            <a:r>
              <a:rPr lang="en-US" dirty="0" err="1" smtClean="0"/>
              <a:t>shapefiles</a:t>
            </a:r>
            <a:r>
              <a:rPr lang="en-US" dirty="0" smtClean="0"/>
              <a:t> for airport components and 18B designed imaginary surfaces.</a:t>
            </a:r>
          </a:p>
          <a:p>
            <a:pPr lvl="2"/>
            <a:r>
              <a:rPr lang="en-US" dirty="0" smtClean="0"/>
              <a:t>OBSTRUCTIONID SURFACE </a:t>
            </a:r>
            <a:r>
              <a:rPr lang="en-US" dirty="0" err="1" smtClean="0"/>
              <a:t>Shapefile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RUNWAYS </a:t>
            </a:r>
            <a:r>
              <a:rPr lang="en-US" dirty="0" err="1" smtClean="0"/>
              <a:t>Shapefile</a:t>
            </a:r>
            <a:endParaRPr lang="en-US" dirty="0"/>
          </a:p>
          <a:p>
            <a:pPr lvl="2"/>
            <a:r>
              <a:rPr lang="en-US" dirty="0" smtClean="0"/>
              <a:t>FENCE </a:t>
            </a:r>
            <a:r>
              <a:rPr lang="en-US" dirty="0" err="1" smtClean="0"/>
              <a:t>Shapefile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Data-Imaginary Surfaces</a:t>
            </a:r>
            <a:br>
              <a:rPr lang="en-US" dirty="0"/>
            </a:br>
            <a:r>
              <a:rPr lang="en-US" sz="3600" dirty="0" smtClean="0"/>
              <a:t>Penetration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United States Geological Survey (USGS)</a:t>
            </a:r>
          </a:p>
          <a:p>
            <a:pPr lvl="1"/>
            <a:r>
              <a:rPr lang="en-US" dirty="0" smtClean="0"/>
              <a:t>Digital Elevation Model Quadrant</a:t>
            </a:r>
          </a:p>
          <a:p>
            <a:r>
              <a:rPr lang="en-US" dirty="0" smtClean="0"/>
              <a:t>TXDOT</a:t>
            </a:r>
          </a:p>
          <a:p>
            <a:pPr lvl="1"/>
            <a:r>
              <a:rPr lang="en-US" dirty="0" smtClean="0"/>
              <a:t>OBSTACLE </a:t>
            </a:r>
            <a:r>
              <a:rPr lang="en-US" dirty="0" err="1" smtClean="0"/>
              <a:t>Shapefile</a:t>
            </a:r>
            <a:endParaRPr lang="en-US" dirty="0" smtClean="0"/>
          </a:p>
          <a:p>
            <a:r>
              <a:rPr lang="en-US" dirty="0" smtClean="0"/>
              <a:t>Geo-Air Consulting</a:t>
            </a:r>
          </a:p>
          <a:p>
            <a:pPr lvl="1"/>
            <a:r>
              <a:rPr lang="en-US" dirty="0" smtClean="0"/>
              <a:t>Imaginary surface constructed polygons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500" dirty="0"/>
              <a:t>Controlled Compatibility Land Use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500" dirty="0"/>
              <a:t>Imaginary </a:t>
            </a:r>
            <a:r>
              <a:rPr lang="en-US" sz="3500" dirty="0" smtClean="0"/>
              <a:t>Surfaces</a:t>
            </a:r>
            <a:endParaRPr lang="en-US" sz="3500" dirty="0"/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800" dirty="0"/>
              <a:t>Polygon Construction</a:t>
            </a:r>
          </a:p>
          <a:p>
            <a:pPr marL="1097280" lvl="1" indent="-457200">
              <a:buFont typeface="Wingdings" pitchFamily="2" charset="2"/>
              <a:buChar char="q"/>
            </a:pPr>
            <a:r>
              <a:rPr lang="en-US" sz="2800" dirty="0"/>
              <a:t>Penetration Analysis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89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1052</TotalTime>
  <Words>653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Median</vt:lpstr>
      <vt:lpstr>Microsoft Excel Worksheet</vt:lpstr>
      <vt:lpstr>San Marcos airport expansion project</vt:lpstr>
      <vt:lpstr>Geo-Air Consulting Team</vt:lpstr>
      <vt:lpstr>In Brief</vt:lpstr>
      <vt:lpstr>Literature Review</vt:lpstr>
      <vt:lpstr>Data</vt:lpstr>
      <vt:lpstr>Data-Land Use</vt:lpstr>
      <vt:lpstr>Data-Imaginary Surfaces Polygon Construction</vt:lpstr>
      <vt:lpstr>Data-Imaginary Surfaces Penetration Analysis</vt:lpstr>
      <vt:lpstr>Methods</vt:lpstr>
      <vt:lpstr>Controlled Compatibility Land Use</vt:lpstr>
      <vt:lpstr>Polygon Construction</vt:lpstr>
      <vt:lpstr>Penetration Analysis</vt:lpstr>
      <vt:lpstr>Results</vt:lpstr>
      <vt:lpstr>Land Use Findings</vt:lpstr>
      <vt:lpstr>PowerPoint Presentation</vt:lpstr>
      <vt:lpstr>Imaginary Surfaces Findings 17-35</vt:lpstr>
      <vt:lpstr>Imaginary Surfaces Findings 13-31</vt:lpstr>
      <vt:lpstr>PowerPoint Presentation</vt:lpstr>
      <vt:lpstr>Obstruction Summary</vt:lpstr>
      <vt:lpstr>3D Modeling </vt:lpstr>
      <vt:lpstr>3D Modeling (Continued)</vt:lpstr>
      <vt:lpstr>Conclusion</vt:lpstr>
      <vt:lpstr>Special Thanks</vt:lpstr>
      <vt:lpstr>Questions or Comments?</vt:lpstr>
    </vt:vector>
  </TitlesOfParts>
  <Company>City of San Marcos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San Marcos</dc:creator>
  <cp:lastModifiedBy>Pacheco, Marcus R</cp:lastModifiedBy>
  <cp:revision>78</cp:revision>
  <cp:lastPrinted>2012-12-05T01:37:43Z</cp:lastPrinted>
  <dcterms:created xsi:type="dcterms:W3CDTF">2012-09-28T14:46:35Z</dcterms:created>
  <dcterms:modified xsi:type="dcterms:W3CDTF">2012-12-05T01:37:55Z</dcterms:modified>
</cp:coreProperties>
</file>